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1" r:id="rId10"/>
    <p:sldId id="264" r:id="rId11"/>
    <p:sldId id="265" r:id="rId12"/>
    <p:sldId id="267" r:id="rId13"/>
    <p:sldId id="291" r:id="rId14"/>
    <p:sldId id="292" r:id="rId15"/>
    <p:sldId id="268" r:id="rId16"/>
    <p:sldId id="269" r:id="rId17"/>
    <p:sldId id="270" r:id="rId18"/>
    <p:sldId id="286" r:id="rId19"/>
    <p:sldId id="272" r:id="rId20"/>
    <p:sldId id="287" r:id="rId21"/>
    <p:sldId id="288" r:id="rId22"/>
    <p:sldId id="271" r:id="rId23"/>
    <p:sldId id="273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90" r:id="rId34"/>
    <p:sldId id="284" r:id="rId35"/>
    <p:sldId id="289" r:id="rId36"/>
    <p:sldId id="293" r:id="rId37"/>
    <p:sldId id="294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8"/>
    <p:restoredTop sz="94703"/>
  </p:normalViewPr>
  <p:slideViewPr>
    <p:cSldViewPr snapToGrid="0">
      <p:cViewPr>
        <p:scale>
          <a:sx n="66" d="100"/>
          <a:sy n="66" d="100"/>
        </p:scale>
        <p:origin x="113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B5BC-C442-E8E4-8B88-4186E3268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9CA66-53B5-B7E0-2880-37F113811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F440A-9998-0413-5C9D-6125F1C6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4780A-8EFC-6B41-3500-398627C0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FF7C-3292-0950-35DC-AE1DABCB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7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4477-DA55-EFEA-E68A-64984E3B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18543-13E7-7C20-36F4-FF873EEB9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32094-FB7D-8A86-CE80-4389A061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8279-B7BE-0312-FFAA-588F9C3D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F426-7B8D-BF76-E1D0-1048B5A3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6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1587A-496A-4727-E6AD-08136AFE1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4BE47-4EA1-3CBD-E5C2-D8BD4E9A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E65FF-A310-45C8-ED48-209E62E2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A945-3DF4-34E4-3CE5-8BAF16B1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C03C-ECD1-767A-7C28-F1FC404B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9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3CD-8D19-A6A0-9A19-A3DBBB29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99FB-A995-6105-DADE-7C52B5521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FF20-2E5C-0C62-ED0A-BA2ABC85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81329-7523-D821-8A59-A4C7FCAA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D264-D8EE-41BC-D4C1-643E323D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4E9-0FB0-7FB1-DD5D-34322C65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428A-2741-A3CB-1ACE-DF80C146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8F1F-A73A-E371-96CD-B23024F1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DD2BA-9824-413D-8934-EDD5FCE0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06F2-4225-32D2-23EC-44242E06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D7CF-8670-7138-4F75-C54C9219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86F1-AECD-489D-502E-9963BC3F2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968E5-F6E6-8B9F-F8A0-755669EA7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23D86-1861-99D4-1F62-085B6625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2AF2D-7243-2E78-9554-E9761BBA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8B7DE-AF74-AD02-3964-06F8F886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FFA2-59B7-32D7-5535-49BE6ACD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161EB-5528-6CBE-8D0D-65464717C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F7293-5FFF-598F-CAF1-4B4192A7E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61CA5-F666-9D3A-6261-9E8E3A71E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5850E-A6E1-E652-E0AC-023B573EB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53DD8-6028-D4B9-41FA-BE4C2E9E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E8F9E-7CA0-36BB-A720-9C7AEC7A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77B08-D21B-A775-CA80-92B0C092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1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7546-12FE-0BCA-D31E-F57057B8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3DDEB-2E62-B01A-D030-8FC5C33B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25E5-0BBA-DFE5-F79D-F8FE7793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2BEB5-DF04-38A8-8F60-E359FAFB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09E5E-D93A-51E0-BE4B-722715B0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9EE40-1C89-C06B-6CFE-6D26373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F49E9-5194-1D7F-5A9F-8834D946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7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F444-3ADF-050E-72D9-C9F07933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CF76-B8A9-AD9D-945A-FFF24F931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62FE9-E862-CD05-E1F5-23938FF81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72F97-A360-28E4-D832-2F4997D7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1277C-F8B6-664A-5DAA-5550A861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E49D2-EA02-7A3F-59FB-405BB676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52F6-0208-4DF3-154C-EA6D8917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74DC0F-E732-A5E1-AE98-0117ABE06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E5491-5F82-FCFA-03BD-DCC65D501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9C6AE-CA46-1816-9B33-5D5E4B2D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72742-FC47-DAA5-5DC2-8E099BAC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A1E1-3EB2-9D42-515C-3003CF95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17CB9-D632-362E-8988-388E2457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98FC1-CFEE-2B9C-85A9-674209080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CEAE-329A-2AE2-ECD1-9C9B0354B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273FB-89C7-2C4B-BB3E-A16167AC11BE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E44AB-FA25-20CC-5DA3-43502F652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E14C-69D2-8617-7DF1-D5C61200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586D0-815B-FF4F-B931-68CB3A83A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0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9363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F0C6-EDB2-FAE5-AF22-6EEDB8E3E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Predicting Exchange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2E856-4C55-7975-2B3B-CFEB7FA63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24067 </a:t>
            </a:r>
            <a:r>
              <a:rPr lang="ko-KR" altLang="en-US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박성현</a:t>
            </a:r>
            <a:endParaRPr lang="en-US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3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34A-A031-4E31-2D19-B511BCE9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3" y="174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A1AF7E-6B80-0F72-5E81-4ECAB5CA70C0}"/>
              </a:ext>
            </a:extLst>
          </p:cNvPr>
          <p:cNvSpPr txBox="1">
            <a:spLocks/>
          </p:cNvSpPr>
          <p:nvPr/>
        </p:nvSpPr>
        <p:spPr>
          <a:xfrm>
            <a:off x="940377" y="3581401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관세 인상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6E69EE-9C75-2F7B-69EA-EFF9BF747B99}"/>
              </a:ext>
            </a:extLst>
          </p:cNvPr>
          <p:cNvSpPr txBox="1">
            <a:spLocks/>
          </p:cNvSpPr>
          <p:nvPr/>
        </p:nvSpPr>
        <p:spPr>
          <a:xfrm>
            <a:off x="3654137" y="4992692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관계 악화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C5A6AB-DDCB-1A74-42A9-28060D1C67BB}"/>
              </a:ext>
            </a:extLst>
          </p:cNvPr>
          <p:cNvSpPr txBox="1">
            <a:spLocks/>
          </p:cNvSpPr>
          <p:nvPr/>
        </p:nvSpPr>
        <p:spPr>
          <a:xfrm>
            <a:off x="6435435" y="4024003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무역 협상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2D792A-FB51-2ED2-2ADA-75B08C6B9454}"/>
              </a:ext>
            </a:extLst>
          </p:cNvPr>
          <p:cNvSpPr txBox="1">
            <a:spLocks/>
          </p:cNvSpPr>
          <p:nvPr/>
        </p:nvSpPr>
        <p:spPr>
          <a:xfrm>
            <a:off x="7457210" y="1951036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투자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B09A12-6FD3-AAB4-3118-E20E5DC42001}"/>
              </a:ext>
            </a:extLst>
          </p:cNvPr>
          <p:cNvSpPr txBox="1">
            <a:spLocks/>
          </p:cNvSpPr>
          <p:nvPr/>
        </p:nvSpPr>
        <p:spPr>
          <a:xfrm>
            <a:off x="9199417" y="3884284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무역 제재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4E6545-EF16-3C66-E1DF-66301D7E8C7E}"/>
              </a:ext>
            </a:extLst>
          </p:cNvPr>
          <p:cNvSpPr txBox="1">
            <a:spLocks/>
          </p:cNvSpPr>
          <p:nvPr/>
        </p:nvSpPr>
        <p:spPr>
          <a:xfrm>
            <a:off x="3855028" y="2659377"/>
            <a:ext cx="24418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공동 성명</a:t>
            </a:r>
            <a:endParaRPr lang="en-US" sz="28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73E107-CC55-AEF2-8A65-944B30170E88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 Keyword-based Sorting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B79C3-B9D1-6E5F-BC9A-7D3E3DEFBB39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pic>
        <p:nvPicPr>
          <p:cNvPr id="9218" name="Picture 2" descr="A Beginner's Guide to Using the ChatGPT API in 2025 | by Nitesh Dan Charan  | Medium">
            <a:extLst>
              <a:ext uri="{FF2B5EF4-FFF2-40B4-BE49-F238E27FC236}">
                <a16:creationId xmlns:a16="http://schemas.microsoft.com/office/drawing/2014/main" id="{824D1D0D-A0CA-4F30-AFD5-23F97269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9" y="2397658"/>
            <a:ext cx="6345382" cy="33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68EC2E-4BA1-469E-C381-BBDD5B88DBCA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5AA21F-6A49-7488-3520-A00BC9D6BB31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Naver News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8E2EB-25F5-D4EE-3B06-027A05284950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pic>
        <p:nvPicPr>
          <p:cNvPr id="12290" name="Picture 2" descr="What are Transformers? - Transformers in Artificial Intelligence Explained  - AWS">
            <a:extLst>
              <a:ext uri="{FF2B5EF4-FFF2-40B4-BE49-F238E27FC236}">
                <a16:creationId xmlns:a16="http://schemas.microsoft.com/office/drawing/2014/main" id="{304494A2-DE6B-556B-6963-A61E16FB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78" y="1649789"/>
            <a:ext cx="3280930" cy="45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22530" name="Picture 2" descr="LSTM and GRU Neural Networks as Models of Dynamical Processes Used in  Predictive Control: A Comparison of Models Developed for Two Chemical  Reactors">
            <a:extLst>
              <a:ext uri="{FF2B5EF4-FFF2-40B4-BE49-F238E27FC236}">
                <a16:creationId xmlns:a16="http://schemas.microsoft.com/office/drawing/2014/main" id="{B5940D7E-B0F3-C123-A98F-576FF756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90" y="1500362"/>
            <a:ext cx="7243019" cy="41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53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CB707-BBBA-BEC1-04CE-E94A7A0A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591" y="1512133"/>
            <a:ext cx="6239213" cy="38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creenshot 2024-...">
            <a:extLst>
              <a:ext uri="{FF2B5EF4-FFF2-40B4-BE49-F238E27FC236}">
                <a16:creationId xmlns:a16="http://schemas.microsoft.com/office/drawing/2014/main" id="{96957E00-9F38-1030-9FA4-EC0E167DD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35" y="2354755"/>
            <a:ext cx="6349816" cy="30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</a:t>
            </a:r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(Scaled-Dot)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69C4F-15B3-A81B-71AC-8E0E8D3D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04" y="2492506"/>
            <a:ext cx="8528877" cy="22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59F3C-C37D-1D6E-3AC6-49DC2A8C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93" y="2531918"/>
            <a:ext cx="8466211" cy="17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4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Multi-Head Attention: Why It Outperforms Single-Head Models - AIML.com">
            <a:extLst>
              <a:ext uri="{FF2B5EF4-FFF2-40B4-BE49-F238E27FC236}">
                <a16:creationId xmlns:a16="http://schemas.microsoft.com/office/drawing/2014/main" id="{7494205F-6B5F-BD68-F8DE-642FDF541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97" y="2157857"/>
            <a:ext cx="6979298" cy="37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3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 Residual Network</a:t>
            </a:r>
          </a:p>
        </p:txBody>
      </p:sp>
      <p:pic>
        <p:nvPicPr>
          <p:cNvPr id="18434" name="Picture 2" descr="The structure of Gated Residual Network | Download Scientific Diagram">
            <a:extLst>
              <a:ext uri="{FF2B5EF4-FFF2-40B4-BE49-F238E27FC236}">
                <a16:creationId xmlns:a16="http://schemas.microsoft.com/office/drawing/2014/main" id="{7F98369B-5173-C3C1-F875-20050078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3" y="1785181"/>
            <a:ext cx="1079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2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34A-A031-4E31-2D19-B511BCE9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3CEC-CEE7-F848-DC74-54BC5CB9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7589"/>
          </a:xfrm>
        </p:spPr>
        <p:txBody>
          <a:bodyPr>
            <a:normAutofit lnSpcReduction="10000"/>
          </a:bodyPr>
          <a:lstStyle/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Affect Exchange Rate</a:t>
            </a:r>
          </a:p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1028700" lvl="1" indent="-571500">
              <a:buAutoNum type="romanUcPeriod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Bank</a:t>
            </a:r>
          </a:p>
          <a:p>
            <a:pPr marL="1028700" lvl="1" indent="-571500">
              <a:buAutoNum type="romanUcPeriod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 (Naver)</a:t>
            </a:r>
          </a:p>
          <a:p>
            <a:pPr marL="1028700" lvl="1" indent="-571500">
              <a:buAutoNum type="romanUcPeriod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</a:t>
            </a:r>
          </a:p>
          <a:p>
            <a:pPr marL="1028700" lvl="1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pPr marL="1028700" lvl="1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Fusion Transformer</a:t>
            </a:r>
          </a:p>
          <a:p>
            <a:pPr marL="1028700" lvl="1" indent="-571500">
              <a:buFont typeface="Arial" panose="020B0604020202020204" pitchFamily="34" charset="0"/>
              <a:buAutoNum type="romanUcPeriod"/>
            </a:pP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NLP with other </a:t>
            </a:r>
            <a:r>
              <a:rPr lang="en-US" altLang="ko-K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(Grading System)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Results</a:t>
            </a:r>
          </a:p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 Residual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59287-AC2A-5EC9-8E8F-F6474324141C}"/>
              </a:ext>
            </a:extLst>
          </p:cNvPr>
          <p:cNvSpPr txBox="1">
            <a:spLocks/>
          </p:cNvSpPr>
          <p:nvPr/>
        </p:nvSpPr>
        <p:spPr>
          <a:xfrm>
            <a:off x="67194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Sunghyun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this is my sister.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87A87-F6F2-741D-AF39-F374B83581F5}"/>
              </a:ext>
            </a:extLst>
          </p:cNvPr>
          <p:cNvSpPr/>
          <p:nvPr/>
        </p:nvSpPr>
        <p:spPr>
          <a:xfrm>
            <a:off x="1828800" y="3178018"/>
            <a:ext cx="2438399" cy="581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 Residual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59287-AC2A-5EC9-8E8F-F6474324141C}"/>
              </a:ext>
            </a:extLst>
          </p:cNvPr>
          <p:cNvSpPr txBox="1">
            <a:spLocks/>
          </p:cNvSpPr>
          <p:nvPr/>
        </p:nvSpPr>
        <p:spPr>
          <a:xfrm>
            <a:off x="67194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Sunghyun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this is my sister.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87A87-F6F2-741D-AF39-F374B83581F5}"/>
              </a:ext>
            </a:extLst>
          </p:cNvPr>
          <p:cNvSpPr/>
          <p:nvPr/>
        </p:nvSpPr>
        <p:spPr>
          <a:xfrm>
            <a:off x="1828800" y="3178018"/>
            <a:ext cx="2438399" cy="581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D9123A-9807-9DBE-393D-0EB6FD3F381A}"/>
              </a:ext>
            </a:extLst>
          </p:cNvPr>
          <p:cNvSpPr/>
          <p:nvPr/>
        </p:nvSpPr>
        <p:spPr>
          <a:xfrm>
            <a:off x="7245927" y="3178018"/>
            <a:ext cx="2438399" cy="5811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EE6FB-F379-6506-519A-F9674BBF3CA6}"/>
              </a:ext>
            </a:extLst>
          </p:cNvPr>
          <p:cNvSpPr/>
          <p:nvPr/>
        </p:nvSpPr>
        <p:spPr>
          <a:xfrm>
            <a:off x="4612985" y="3138408"/>
            <a:ext cx="2438399" cy="58118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3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Fusion 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D9CC0-04F5-E60C-9A24-09C9436C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44" y="1886027"/>
            <a:ext cx="7301510" cy="43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Fusion 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Each Step Does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D9CC0-04F5-E60C-9A24-09C9436C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44" y="1886027"/>
            <a:ext cx="7301510" cy="43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Results (Grading System)</a:t>
            </a: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5952D5C0-B98C-C6FB-A807-07E46B9F6F85}"/>
              </a:ext>
            </a:extLst>
          </p:cNvPr>
          <p:cNvSpPr/>
          <p:nvPr/>
        </p:nvSpPr>
        <p:spPr>
          <a:xfrm>
            <a:off x="3633803" y="2494279"/>
            <a:ext cx="4094922" cy="742392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Good- 4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1F33411E-9E73-DEBC-CFDA-9A6FA22F93BD}"/>
              </a:ext>
            </a:extLst>
          </p:cNvPr>
          <p:cNvSpPr/>
          <p:nvPr/>
        </p:nvSpPr>
        <p:spPr>
          <a:xfrm>
            <a:off x="3633803" y="1530646"/>
            <a:ext cx="4094922" cy="742392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Good - 5</a:t>
            </a: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2D004F03-C783-DB8E-79D3-8A8330BDA72B}"/>
              </a:ext>
            </a:extLst>
          </p:cNvPr>
          <p:cNvSpPr/>
          <p:nvPr/>
        </p:nvSpPr>
        <p:spPr>
          <a:xfrm>
            <a:off x="3633803" y="3422022"/>
            <a:ext cx="4094922" cy="816631"/>
          </a:xfrm>
          <a:prstGeom prst="snip1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 - 3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881C929C-A33D-CD9C-214A-BEB072D03F8F}"/>
              </a:ext>
            </a:extLst>
          </p:cNvPr>
          <p:cNvSpPr/>
          <p:nvPr/>
        </p:nvSpPr>
        <p:spPr>
          <a:xfrm>
            <a:off x="3633803" y="4416125"/>
            <a:ext cx="4094922" cy="816631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- 2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441A1261-7231-1F6A-149A-832D9A2859AD}"/>
              </a:ext>
            </a:extLst>
          </p:cNvPr>
          <p:cNvSpPr/>
          <p:nvPr/>
        </p:nvSpPr>
        <p:spPr>
          <a:xfrm>
            <a:off x="3633803" y="5410228"/>
            <a:ext cx="4094922" cy="816631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bad</a:t>
            </a:r>
          </a:p>
        </p:txBody>
      </p:sp>
    </p:spTree>
    <p:extLst>
      <p:ext uri="{BB962C8B-B14F-4D97-AF65-F5344CB8AC3E}">
        <p14:creationId xmlns:p14="http://schemas.microsoft.com/office/powerpoint/2010/main" val="65270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Results (Grading System)</a:t>
            </a: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5952D5C0-B98C-C6FB-A807-07E46B9F6F85}"/>
              </a:ext>
            </a:extLst>
          </p:cNvPr>
          <p:cNvSpPr/>
          <p:nvPr/>
        </p:nvSpPr>
        <p:spPr>
          <a:xfrm>
            <a:off x="1577009" y="2803224"/>
            <a:ext cx="2984448" cy="523750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~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- 4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1F33411E-9E73-DEBC-CFDA-9A6FA22F93BD}"/>
              </a:ext>
            </a:extLst>
          </p:cNvPr>
          <p:cNvSpPr/>
          <p:nvPr/>
        </p:nvSpPr>
        <p:spPr>
          <a:xfrm>
            <a:off x="1577009" y="2123371"/>
            <a:ext cx="2984448" cy="523750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- 5</a:t>
            </a: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2D004F03-C783-DB8E-79D3-8A8330BDA72B}"/>
              </a:ext>
            </a:extLst>
          </p:cNvPr>
          <p:cNvSpPr/>
          <p:nvPr/>
        </p:nvSpPr>
        <p:spPr>
          <a:xfrm>
            <a:off x="1577009" y="3457911"/>
            <a:ext cx="2984448" cy="576125"/>
          </a:xfrm>
          <a:prstGeom prst="snip1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~ 0% - 3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881C929C-A33D-CD9C-214A-BEB072D03F8F}"/>
              </a:ext>
            </a:extLst>
          </p:cNvPr>
          <p:cNvSpPr/>
          <p:nvPr/>
        </p:nvSpPr>
        <p:spPr>
          <a:xfrm>
            <a:off x="1577009" y="4204254"/>
            <a:ext cx="2984448" cy="5761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-8%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441A1261-7231-1F6A-149A-832D9A2859AD}"/>
              </a:ext>
            </a:extLst>
          </p:cNvPr>
          <p:cNvSpPr/>
          <p:nvPr/>
        </p:nvSpPr>
        <p:spPr>
          <a:xfrm>
            <a:off x="1577009" y="4935115"/>
            <a:ext cx="2984448" cy="576125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-8%~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7083E30B-135D-B138-5C42-A6C1A2C893C3}"/>
              </a:ext>
            </a:extLst>
          </p:cNvPr>
          <p:cNvSpPr/>
          <p:nvPr/>
        </p:nvSpPr>
        <p:spPr>
          <a:xfrm>
            <a:off x="7162801" y="2803224"/>
            <a:ext cx="2984448" cy="523750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Good- 4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49B6B083-5894-314A-5FD9-945715C8BC24}"/>
              </a:ext>
            </a:extLst>
          </p:cNvPr>
          <p:cNvSpPr/>
          <p:nvPr/>
        </p:nvSpPr>
        <p:spPr>
          <a:xfrm>
            <a:off x="7162801" y="2123371"/>
            <a:ext cx="2984448" cy="523750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Good - 5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1229FC12-11AD-54FF-B4F1-454AD99EC35A}"/>
              </a:ext>
            </a:extLst>
          </p:cNvPr>
          <p:cNvSpPr/>
          <p:nvPr/>
        </p:nvSpPr>
        <p:spPr>
          <a:xfrm>
            <a:off x="7162801" y="3457911"/>
            <a:ext cx="2984448" cy="576125"/>
          </a:xfrm>
          <a:prstGeom prst="snip1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Neutral - 3</a:t>
            </a: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9105450-16A9-ED9A-96FD-1B19E243C122}"/>
              </a:ext>
            </a:extLst>
          </p:cNvPr>
          <p:cNvSpPr/>
          <p:nvPr/>
        </p:nvSpPr>
        <p:spPr>
          <a:xfrm>
            <a:off x="7162801" y="4204254"/>
            <a:ext cx="2984448" cy="5761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- 2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39179357-1C18-079A-6352-085DE73C68FB}"/>
              </a:ext>
            </a:extLst>
          </p:cNvPr>
          <p:cNvSpPr/>
          <p:nvPr/>
        </p:nvSpPr>
        <p:spPr>
          <a:xfrm>
            <a:off x="7162801" y="4935115"/>
            <a:ext cx="2984448" cy="576125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bad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025A1-9C41-D35D-8065-32BCE943AF9C}"/>
              </a:ext>
            </a:extLst>
          </p:cNvPr>
          <p:cNvSpPr/>
          <p:nvPr/>
        </p:nvSpPr>
        <p:spPr>
          <a:xfrm>
            <a:off x="1298713" y="1815548"/>
            <a:ext cx="3644348" cy="40154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B47A8-D9A5-C823-A814-1034800C73F6}"/>
              </a:ext>
            </a:extLst>
          </p:cNvPr>
          <p:cNvSpPr/>
          <p:nvPr/>
        </p:nvSpPr>
        <p:spPr>
          <a:xfrm>
            <a:off x="6832851" y="1815547"/>
            <a:ext cx="3644348" cy="40154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>
            <a:extLst>
              <a:ext uri="{FF2B5EF4-FFF2-40B4-BE49-F238E27FC236}">
                <a16:creationId xmlns:a16="http://schemas.microsoft.com/office/drawing/2014/main" id="{531DC482-5394-89F2-45E2-F14D0B03907B}"/>
              </a:ext>
            </a:extLst>
          </p:cNvPr>
          <p:cNvSpPr/>
          <p:nvPr/>
        </p:nvSpPr>
        <p:spPr>
          <a:xfrm>
            <a:off x="5221357" y="3038912"/>
            <a:ext cx="1253686" cy="116534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086835-D5DD-B639-E266-25331B651A32}"/>
              </a:ext>
            </a:extLst>
          </p:cNvPr>
          <p:cNvSpPr txBox="1">
            <a:spLocks/>
          </p:cNvSpPr>
          <p:nvPr/>
        </p:nvSpPr>
        <p:spPr>
          <a:xfrm>
            <a:off x="1217243" y="9149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Time-Based Analysis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5344E6E-92D6-C23B-687E-C560411C9E9F}"/>
              </a:ext>
            </a:extLst>
          </p:cNvPr>
          <p:cNvSpPr txBox="1">
            <a:spLocks/>
          </p:cNvSpPr>
          <p:nvPr/>
        </p:nvSpPr>
        <p:spPr>
          <a:xfrm>
            <a:off x="6753339" y="9018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Language-Based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Anaysis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05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68468C-B729-389B-F8B3-BF9D8C90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1" y="1364974"/>
            <a:ext cx="5388972" cy="4455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851842-5EEF-C63F-90D8-F61E8785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027" y="2067161"/>
            <a:ext cx="5297355" cy="27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33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FA6F0-B457-FAF7-0A16-9DEED6B6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8" y="1338469"/>
            <a:ext cx="5709736" cy="4595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7919C-CF38-43B3-6A9B-8CC2F159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13" y="993913"/>
            <a:ext cx="3647831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6F3D8-2325-84F2-D938-84A21D85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8" y="1572529"/>
            <a:ext cx="5562275" cy="4291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62A9D-C78D-A44A-2590-85193294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2529"/>
            <a:ext cx="4774096" cy="39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323C1-8433-C3FB-4EF5-3F6310CD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86" y="1500362"/>
            <a:ext cx="5314617" cy="4129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D1336-BC39-BC99-AAAD-15EB1BE4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60" y="1500362"/>
            <a:ext cx="5411537" cy="41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34A-A031-4E31-2D19-B511BCE9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Affect Exchange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3CEC-CEE7-F848-DC74-54BC5CB9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Inflation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Balance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Debt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Trading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(Import/Export)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Expectations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ko-KR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6E5191CF-F966-4319-F5C7-8B8C39E32FB8}"/>
              </a:ext>
            </a:extLst>
          </p:cNvPr>
          <p:cNvSpPr/>
          <p:nvPr/>
        </p:nvSpPr>
        <p:spPr>
          <a:xfrm>
            <a:off x="5181600" y="1611086"/>
            <a:ext cx="914400" cy="2558143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5BD2F633-D604-6F95-8B70-AF237EB28583}"/>
              </a:ext>
            </a:extLst>
          </p:cNvPr>
          <p:cNvSpPr/>
          <p:nvPr/>
        </p:nvSpPr>
        <p:spPr>
          <a:xfrm>
            <a:off x="7805056" y="4343400"/>
            <a:ext cx="272144" cy="576943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4C59C-1DA7-258D-9776-64B471596D68}"/>
              </a:ext>
            </a:extLst>
          </p:cNvPr>
          <p:cNvSpPr txBox="1"/>
          <p:nvPr/>
        </p:nvSpPr>
        <p:spPr>
          <a:xfrm>
            <a:off x="6379028" y="2566991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과거 패턴 중점</a:t>
            </a:r>
            <a:endParaRPr lang="en-US" sz="3600" dirty="0">
              <a:solidFill>
                <a:srgbClr val="FF0000"/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1A69B-503E-9A32-093F-F624A4A42D91}"/>
              </a:ext>
            </a:extLst>
          </p:cNvPr>
          <p:cNvSpPr txBox="1"/>
          <p:nvPr/>
        </p:nvSpPr>
        <p:spPr>
          <a:xfrm>
            <a:off x="8164285" y="4378093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미래 반영 가능</a:t>
            </a:r>
            <a:endParaRPr lang="en-US" sz="3600" dirty="0">
              <a:solidFill>
                <a:srgbClr val="FF0000"/>
              </a:solidFill>
              <a:latin typeface="AppleMyungjo" pitchFamily="2" charset="-127"/>
              <a:ea typeface="AppleMyu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3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9B480-31ED-3AAF-EEB9-E97D0F44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5" y="1594911"/>
            <a:ext cx="5353360" cy="412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7B60-B62D-EA3A-71BF-84406D38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86" y="2897745"/>
            <a:ext cx="5463209" cy="1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4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ECE1AD27-779D-E3FD-4F3C-A30AC336609A}"/>
              </a:ext>
            </a:extLst>
          </p:cNvPr>
          <p:cNvSpPr/>
          <p:nvPr/>
        </p:nvSpPr>
        <p:spPr>
          <a:xfrm>
            <a:off x="1577009" y="2803224"/>
            <a:ext cx="2984448" cy="523750"/>
          </a:xfrm>
          <a:prstGeom prst="snip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~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- 4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6E22F8E-4665-AEE6-9CE8-3621F8F3DC05}"/>
              </a:ext>
            </a:extLst>
          </p:cNvPr>
          <p:cNvSpPr/>
          <p:nvPr/>
        </p:nvSpPr>
        <p:spPr>
          <a:xfrm>
            <a:off x="7162801" y="4204254"/>
            <a:ext cx="2984448" cy="576125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- 2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528A2-92FB-91F8-341C-FB8575B6CFC2}"/>
              </a:ext>
            </a:extLst>
          </p:cNvPr>
          <p:cNvSpPr/>
          <p:nvPr/>
        </p:nvSpPr>
        <p:spPr>
          <a:xfrm>
            <a:off x="1298713" y="1815548"/>
            <a:ext cx="3644348" cy="40154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D8BE4-7155-2178-FA05-CE3E2A1972E8}"/>
              </a:ext>
            </a:extLst>
          </p:cNvPr>
          <p:cNvSpPr/>
          <p:nvPr/>
        </p:nvSpPr>
        <p:spPr>
          <a:xfrm>
            <a:off x="6832851" y="1815547"/>
            <a:ext cx="3644348" cy="40154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>
            <a:extLst>
              <a:ext uri="{FF2B5EF4-FFF2-40B4-BE49-F238E27FC236}">
                <a16:creationId xmlns:a16="http://schemas.microsoft.com/office/drawing/2014/main" id="{1191922A-2BFD-DAB6-D8C0-44B6BC6E9BC2}"/>
              </a:ext>
            </a:extLst>
          </p:cNvPr>
          <p:cNvSpPr/>
          <p:nvPr/>
        </p:nvSpPr>
        <p:spPr>
          <a:xfrm>
            <a:off x="5221357" y="3038912"/>
            <a:ext cx="1253686" cy="116534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72B730-3F2B-C1A3-2F1C-3BDF46B63500}"/>
              </a:ext>
            </a:extLst>
          </p:cNvPr>
          <p:cNvSpPr txBox="1">
            <a:spLocks/>
          </p:cNvSpPr>
          <p:nvPr/>
        </p:nvSpPr>
        <p:spPr>
          <a:xfrm>
            <a:off x="1217243" y="9149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Time-Based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5DB6C7-E6B2-22B3-F2EA-00B30DB28DF0}"/>
              </a:ext>
            </a:extLst>
          </p:cNvPr>
          <p:cNvSpPr txBox="1">
            <a:spLocks/>
          </p:cNvSpPr>
          <p:nvPr/>
        </p:nvSpPr>
        <p:spPr>
          <a:xfrm>
            <a:off x="6753339" y="9018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Language-Based Analysis</a:t>
            </a:r>
          </a:p>
        </p:txBody>
      </p:sp>
    </p:spTree>
    <p:extLst>
      <p:ext uri="{BB962C8B-B14F-4D97-AF65-F5344CB8AC3E}">
        <p14:creationId xmlns:p14="http://schemas.microsoft.com/office/powerpoint/2010/main" val="182388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72B730-3F2B-C1A3-2F1C-3BDF46B63500}"/>
              </a:ext>
            </a:extLst>
          </p:cNvPr>
          <p:cNvSpPr txBox="1">
            <a:spLocks/>
          </p:cNvSpPr>
          <p:nvPr/>
        </p:nvSpPr>
        <p:spPr>
          <a:xfrm>
            <a:off x="552675" y="1458287"/>
            <a:ext cx="5037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with separation of numerical / Political &amp; Economical factors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5DB6C7-E6B2-22B3-F2EA-00B30DB28DF0}"/>
              </a:ext>
            </a:extLst>
          </p:cNvPr>
          <p:cNvSpPr txBox="1">
            <a:spLocks/>
          </p:cNvSpPr>
          <p:nvPr/>
        </p:nvSpPr>
        <p:spPr>
          <a:xfrm>
            <a:off x="6537988" y="13257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with Brownian motion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50584-43A2-7B6E-BC3A-ADE4A750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75" y="2783850"/>
            <a:ext cx="4866861" cy="238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3C8F2-854C-7DA7-4E88-A54B2182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106" y="3005319"/>
            <a:ext cx="4938141" cy="15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D41EC-00BC-EEB8-B045-81742F41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9" y="1500362"/>
            <a:ext cx="3003835" cy="4375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B48325-0893-F1F4-3061-02E013A0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73" y="1506712"/>
            <a:ext cx="2816481" cy="436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B62CA-0C8D-BBB4-B917-29C5B81C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708" y="1425308"/>
            <a:ext cx="3003835" cy="45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2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72B730-3F2B-C1A3-2F1C-3BDF46B63500}"/>
              </a:ext>
            </a:extLst>
          </p:cNvPr>
          <p:cNvSpPr txBox="1">
            <a:spLocks/>
          </p:cNvSpPr>
          <p:nvPr/>
        </p:nvSpPr>
        <p:spPr>
          <a:xfrm>
            <a:off x="67194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환율 오를 것으로 예상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실제로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2024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년에 오름</a:t>
            </a:r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654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72B730-3F2B-C1A3-2F1C-3BDF46B63500}"/>
              </a:ext>
            </a:extLst>
          </p:cNvPr>
          <p:cNvSpPr txBox="1">
            <a:spLocks/>
          </p:cNvSpPr>
          <p:nvPr/>
        </p:nvSpPr>
        <p:spPr>
          <a:xfrm>
            <a:off x="671943" y="2056209"/>
            <a:ext cx="10515600" cy="274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TFT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Min-Max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Scaling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의 한계</a:t>
            </a:r>
            <a:endParaRPr lang="en-US" altLang="ko-KR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각 요소를 독립적으로 분석하고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요소들의 영향력을 더욱 파악하여 개벌 처리를 통한 통합을 하였으면 좋았을 것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Grading System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이 상당히 단편적이며 특히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Time-Based Attention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의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Grading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은 임의로 지정함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NLP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의 긍정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부정 판별이 단편적임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47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B72B730-3F2B-C1A3-2F1C-3BDF46B63500}"/>
              </a:ext>
            </a:extLst>
          </p:cNvPr>
          <p:cNvSpPr txBox="1">
            <a:spLocks/>
          </p:cNvSpPr>
          <p:nvPr/>
        </p:nvSpPr>
        <p:spPr>
          <a:xfrm>
            <a:off x="671943" y="2103437"/>
            <a:ext cx="3763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MoE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algorithm (Priority)</a:t>
            </a: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BEB48-AC0D-5FA5-9BAB-2B9FDA799197}"/>
              </a:ext>
            </a:extLst>
          </p:cNvPr>
          <p:cNvSpPr txBox="1">
            <a:spLocks/>
          </p:cNvSpPr>
          <p:nvPr/>
        </p:nvSpPr>
        <p:spPr>
          <a:xfrm>
            <a:off x="6583119" y="85169"/>
            <a:ext cx="3763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Index 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만들기</a:t>
            </a:r>
            <a:endParaRPr lang="en-US" altLang="ko-KR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4578" name="Picture 2" descr="The mixer of Experts(MOE) — Modern architecture for divide and concur  learning | by Sthanikam Santhosh | Medium">
            <a:extLst>
              <a:ext uri="{FF2B5EF4-FFF2-40B4-BE49-F238E27FC236}">
                <a16:creationId xmlns:a16="http://schemas.microsoft.com/office/drawing/2014/main" id="{84863015-660A-A664-F29F-8F174FEB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3" y="3030908"/>
            <a:ext cx="4435813" cy="22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DEB933-5323-72C9-B2E6-81E181DA3CA4}"/>
              </a:ext>
            </a:extLst>
          </p:cNvPr>
          <p:cNvSpPr txBox="1">
            <a:spLocks/>
          </p:cNvSpPr>
          <p:nvPr/>
        </p:nvSpPr>
        <p:spPr>
          <a:xfrm>
            <a:off x="6583119" y="1100489"/>
            <a:ext cx="3763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NLP 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강화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(Cosine Similarity, Sentiment Analysis)</a:t>
            </a: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9DAF4F-B224-7AFA-488F-7259B5F9D57E}"/>
              </a:ext>
            </a:extLst>
          </p:cNvPr>
          <p:cNvSpPr txBox="1">
            <a:spLocks/>
          </p:cNvSpPr>
          <p:nvPr/>
        </p:nvSpPr>
        <p:spPr>
          <a:xfrm>
            <a:off x="6583119" y="2389382"/>
            <a:ext cx="3763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각 요소의 특성을 살려 개별 분석 후 종합하기</a:t>
            </a:r>
            <a:endParaRPr lang="en-US" altLang="ko-KR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75A289-987C-33C6-74FE-75AB93FECBDB}"/>
              </a:ext>
            </a:extLst>
          </p:cNvPr>
          <p:cNvSpPr txBox="1">
            <a:spLocks/>
          </p:cNvSpPr>
          <p:nvPr/>
        </p:nvSpPr>
        <p:spPr>
          <a:xfrm>
            <a:off x="6583119" y="3661442"/>
            <a:ext cx="3763870" cy="166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Scaling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조정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: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변화율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실제 값 등을 반영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무작정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Min-Max Scaling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을 하기 전에 각 값의 변화를 따지기 </a:t>
            </a:r>
            <a:endParaRPr lang="en-US" altLang="ko-KR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45A4D3-DE5C-BD33-E28D-37F560B5451F}"/>
              </a:ext>
            </a:extLst>
          </p:cNvPr>
          <p:cNvSpPr txBox="1">
            <a:spLocks/>
          </p:cNvSpPr>
          <p:nvPr/>
        </p:nvSpPr>
        <p:spPr>
          <a:xfrm>
            <a:off x="6583119" y="5189766"/>
            <a:ext cx="3763870" cy="166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Long-term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과 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Short-term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을 나누어서 분석 후 종합</a:t>
            </a:r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170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BEB48-AC0D-5FA5-9BAB-2B9FDA799197}"/>
              </a:ext>
            </a:extLst>
          </p:cNvPr>
          <p:cNvSpPr txBox="1">
            <a:spLocks/>
          </p:cNvSpPr>
          <p:nvPr/>
        </p:nvSpPr>
        <p:spPr>
          <a:xfrm>
            <a:off x="671943" y="2752778"/>
            <a:ext cx="75025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딥러닝을</a:t>
            </a:r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이용한 </a:t>
            </a:r>
            <a:r>
              <a:rPr lang="ko-KR" altLang="en-US" sz="2400" dirty="0" err="1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가중합</a:t>
            </a:r>
            <a:r>
              <a:rPr lang="en-US" altLang="ko-KR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(Weighted-Sum)</a:t>
            </a:r>
          </a:p>
          <a:p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환율 영향 요소 추가</a:t>
            </a:r>
            <a:endParaRPr lang="en-US" sz="2400" dirty="0">
              <a:solidFill>
                <a:schemeClr val="bg1"/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5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1A1FA-3CC0-279D-86E6-4E23CFB6995D}"/>
              </a:ext>
            </a:extLst>
          </p:cNvPr>
          <p:cNvSpPr txBox="1"/>
          <p:nvPr/>
        </p:nvSpPr>
        <p:spPr>
          <a:xfrm>
            <a:off x="671943" y="2274838"/>
            <a:ext cx="92301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Vaswani, Ashish, et al.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"Attention is All You Need."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30, 2017.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arXiv:1706.03762.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https://arxiv.org/abs/1706.03762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Lim, Bryan, et al.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"Temporal Fusion Transformers for Interpretable Multi-horizon Time Series Forecasting."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Forecasting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38, no. 4, 2022, pp. 1454–1471.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arXiv:1912.09363.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https://arxiv.org/abs/1912.09363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Hochreiter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Schmidhuber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(1997). Long short-term memory.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Computation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(8), 1735–1780. https://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/10.1162/neco.1997.9.8.1735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2024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학기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수업량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ppleMyungjo" pitchFamily="2" charset="-127"/>
                <a:ea typeface="AppleMyungjo" pitchFamily="2" charset="-127"/>
                <a:cs typeface="Times New Roman" panose="02020603050405020304" pitchFamily="18" charset="0"/>
              </a:rPr>
              <a:t> 유연화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34A-A031-4E31-2D19-B511BCE9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pic>
        <p:nvPicPr>
          <p:cNvPr id="1026" name="Picture 2" descr="The World Bank | United Nations">
            <a:extLst>
              <a:ext uri="{FF2B5EF4-FFF2-40B4-BE49-F238E27FC236}">
                <a16:creationId xmlns:a16="http://schemas.microsoft.com/office/drawing/2014/main" id="{ED710D1F-3AB5-00A2-7C46-28AED467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4" y="1867338"/>
            <a:ext cx="6993631" cy="37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14B220-0E29-BD7A-B4F4-9DBE02630CF6}"/>
              </a:ext>
            </a:extLst>
          </p:cNvPr>
          <p:cNvSpPr txBox="1">
            <a:spLocks/>
          </p:cNvSpPr>
          <p:nvPr/>
        </p:nvSpPr>
        <p:spPr>
          <a:xfrm>
            <a:off x="994956" y="541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 API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7C0-3300-370E-DB57-C3887765EC35}"/>
              </a:ext>
            </a:extLst>
          </p:cNvPr>
          <p:cNvSpPr/>
          <p:nvPr/>
        </p:nvSpPr>
        <p:spPr>
          <a:xfrm>
            <a:off x="992976" y="1003997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083E1-7E82-04CC-75FC-57D83C0E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0896"/>
            <a:ext cx="7772400" cy="4249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DDE65A-D9BB-781F-418D-4EA20FA01DF6}"/>
              </a:ext>
            </a:extLst>
          </p:cNvPr>
          <p:cNvSpPr txBox="1">
            <a:spLocks/>
          </p:cNvSpPr>
          <p:nvPr/>
        </p:nvSpPr>
        <p:spPr>
          <a:xfrm>
            <a:off x="838200" y="187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D8BF12-6906-975A-D840-A74AEA64EDB2}"/>
              </a:ext>
            </a:extLst>
          </p:cNvPr>
          <p:cNvSpPr txBox="1">
            <a:spLocks/>
          </p:cNvSpPr>
          <p:nvPr/>
        </p:nvSpPr>
        <p:spPr>
          <a:xfrm>
            <a:off x="994956" y="541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 Bank API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C71E1-BCA6-21F5-BF50-7C0410BE8B5C}"/>
              </a:ext>
            </a:extLst>
          </p:cNvPr>
          <p:cNvSpPr/>
          <p:nvPr/>
        </p:nvSpPr>
        <p:spPr>
          <a:xfrm>
            <a:off x="992976" y="1003997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6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Web crawler - Wikipedia">
            <a:extLst>
              <a:ext uri="{FF2B5EF4-FFF2-40B4-BE49-F238E27FC236}">
                <a16:creationId xmlns:a16="http://schemas.microsoft.com/office/drawing/2014/main" id="{3C804D6E-177D-EBC3-4B1D-F9171BC0F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6972" y="2698440"/>
            <a:ext cx="3678382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B2186-F809-F4E2-7F08-6719FB6CA224}"/>
              </a:ext>
            </a:extLst>
          </p:cNvPr>
          <p:cNvSpPr txBox="1">
            <a:spLocks/>
          </p:cNvSpPr>
          <p:nvPr/>
        </p:nvSpPr>
        <p:spPr>
          <a:xfrm>
            <a:off x="671943" y="1747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Fusion Transformer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A05FF-B465-5353-4BB5-30CFC85AAE2C}"/>
              </a:ext>
            </a:extLst>
          </p:cNvPr>
          <p:cNvSpPr txBox="1">
            <a:spLocks/>
          </p:cNvSpPr>
          <p:nvPr/>
        </p:nvSpPr>
        <p:spPr>
          <a:xfrm>
            <a:off x="828699" y="81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67AA3-968A-8A56-1A59-CD1B2897E7B3}"/>
              </a:ext>
            </a:extLst>
          </p:cNvPr>
          <p:cNvSpPr/>
          <p:nvPr/>
        </p:nvSpPr>
        <p:spPr>
          <a:xfrm>
            <a:off x="826719" y="1281093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How Min-Max Scaler Works. The math behind the min-max scaler | by Kamlesh  Kumar Rangi | Medium">
            <a:extLst>
              <a:ext uri="{FF2B5EF4-FFF2-40B4-BE49-F238E27FC236}">
                <a16:creationId xmlns:a16="http://schemas.microsoft.com/office/drawing/2014/main" id="{1EF51446-8A5C-4D5D-39C1-114E2D58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07" y="2144434"/>
            <a:ext cx="954258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3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DDE65A-D9BB-781F-418D-4EA20FA01DF6}"/>
              </a:ext>
            </a:extLst>
          </p:cNvPr>
          <p:cNvSpPr txBox="1">
            <a:spLocks/>
          </p:cNvSpPr>
          <p:nvPr/>
        </p:nvSpPr>
        <p:spPr>
          <a:xfrm>
            <a:off x="838200" y="187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D8BF12-6906-975A-D840-A74AEA64EDB2}"/>
              </a:ext>
            </a:extLst>
          </p:cNvPr>
          <p:cNvSpPr txBox="1">
            <a:spLocks/>
          </p:cNvSpPr>
          <p:nvPr/>
        </p:nvSpPr>
        <p:spPr>
          <a:xfrm>
            <a:off x="994956" y="541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Naver News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C71E1-BCA6-21F5-BF50-7C0410BE8B5C}"/>
              </a:ext>
            </a:extLst>
          </p:cNvPr>
          <p:cNvSpPr/>
          <p:nvPr/>
        </p:nvSpPr>
        <p:spPr>
          <a:xfrm>
            <a:off x="992976" y="1003997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6FA92-3BED-8C98-DF64-FFB62450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3" y="1619534"/>
            <a:ext cx="4251537" cy="469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8F01E-BDBF-A0A6-AB30-767223AD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08" y="1131599"/>
            <a:ext cx="4628926" cy="52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DDE65A-D9BB-781F-418D-4EA20FA01DF6}"/>
              </a:ext>
            </a:extLst>
          </p:cNvPr>
          <p:cNvSpPr txBox="1">
            <a:spLocks/>
          </p:cNvSpPr>
          <p:nvPr/>
        </p:nvSpPr>
        <p:spPr>
          <a:xfrm>
            <a:off x="838200" y="187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D8BF12-6906-975A-D840-A74AEA64EDB2}"/>
              </a:ext>
            </a:extLst>
          </p:cNvPr>
          <p:cNvSpPr txBox="1">
            <a:spLocks/>
          </p:cNvSpPr>
          <p:nvPr/>
        </p:nvSpPr>
        <p:spPr>
          <a:xfrm>
            <a:off x="994956" y="541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Naver News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C71E1-BCA6-21F5-BF50-7C0410BE8B5C}"/>
              </a:ext>
            </a:extLst>
          </p:cNvPr>
          <p:cNvSpPr/>
          <p:nvPr/>
        </p:nvSpPr>
        <p:spPr>
          <a:xfrm>
            <a:off x="992976" y="1003997"/>
            <a:ext cx="66101" cy="36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6FA92-3BED-8C98-DF64-FFB62450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3" y="1619534"/>
            <a:ext cx="4251537" cy="469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8F01E-BDBF-A0A6-AB30-767223AD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08" y="1131599"/>
            <a:ext cx="4628926" cy="52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34A-A031-4E31-2D19-B511BCE9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pic>
        <p:nvPicPr>
          <p:cNvPr id="5122" name="Picture 2" descr="Natural Language Processing (NLP) - Overview - GeeksforGeeks">
            <a:extLst>
              <a:ext uri="{FF2B5EF4-FFF2-40B4-BE49-F238E27FC236}">
                <a16:creationId xmlns:a16="http://schemas.microsoft.com/office/drawing/2014/main" id="{6AC0B93F-A358-A128-9AE6-759D787E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29" y="1690688"/>
            <a:ext cx="6290541" cy="44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7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576</Words>
  <Application>Microsoft Macintosh PowerPoint</Application>
  <PresentationFormat>Widescreen</PresentationFormat>
  <Paragraphs>121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AppleMyungjo</vt:lpstr>
      <vt:lpstr>Arial</vt:lpstr>
      <vt:lpstr>Calibri</vt:lpstr>
      <vt:lpstr>Calibri Light</vt:lpstr>
      <vt:lpstr>Georgia</vt:lpstr>
      <vt:lpstr>Times New Roman</vt:lpstr>
      <vt:lpstr>Office Theme</vt:lpstr>
      <vt:lpstr>Predicting Exchange Rate</vt:lpstr>
      <vt:lpstr>Table of Contents</vt:lpstr>
      <vt:lpstr>Factors that Affect Exchange Rate</vt:lpstr>
      <vt:lpstr>Data Collection</vt:lpstr>
      <vt:lpstr>PowerPoint Presentation</vt:lpstr>
      <vt:lpstr>PowerPoint Presentation</vt:lpstr>
      <vt:lpstr>PowerPoint Presentation</vt:lpstr>
      <vt:lpstr>PowerPoint Presentation</vt:lpstr>
      <vt:lpstr>Natural Language Processing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Park</dc:creator>
  <cp:lastModifiedBy>Robert Park</cp:lastModifiedBy>
  <cp:revision>5</cp:revision>
  <dcterms:created xsi:type="dcterms:W3CDTF">2025-07-08T04:19:40Z</dcterms:created>
  <dcterms:modified xsi:type="dcterms:W3CDTF">2025-07-09T03:04:48Z</dcterms:modified>
</cp:coreProperties>
</file>